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6e7398090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6e7398090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6e7398090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6e7398090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6e672bf233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6e672bf233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6e73980905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6e73980905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6e7398090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6e7398090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6e73980905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6e7398090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6e7398090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6e7398090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6e73980905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6e73980905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6e672bf233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6e672bf233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c5b41b1f75_0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c5b41b1f75_0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9107c72dba93e4e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69107c72dba93e4e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6e7398090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6e7398090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6e672bf233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6e672bf233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6e672bf233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6e672bf233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6e672bf233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6e672bf233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6e73980905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6e73980905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6e7398090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6e7398090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pe&#10;&#10;Description automatically generated with medium confidence"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type="ctrTitle"/>
          </p:nvPr>
        </p:nvSpPr>
        <p:spPr>
          <a:xfrm>
            <a:off x="685800" y="1062634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b="1" i="0" sz="45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143000" y="2952394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 sz="18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shape&#10;&#10;Description automatically generated"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202F"/>
              </a:buClr>
              <a:buSzPts val="3300"/>
              <a:buFont typeface="Arial"/>
              <a:buNone/>
              <a:defRPr b="1" i="0">
                <a:solidFill>
                  <a:srgbClr val="C8202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shape&#10;&#10;Description automatically generated" id="26" name="Google Shape;26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202F"/>
              </a:buClr>
              <a:buSzPts val="3300"/>
              <a:buFont typeface="Arial"/>
              <a:buNone/>
              <a:defRPr b="1" i="0">
                <a:solidFill>
                  <a:srgbClr val="C8202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shape&#10;&#10;Description automatically generated" id="34" name="Google Shape;34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0574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/>
          <p:nvPr>
            <p:ph type="title"/>
          </p:nvPr>
        </p:nvSpPr>
        <p:spPr>
          <a:xfrm>
            <a:off x="628650" y="20574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202F"/>
              </a:buClr>
              <a:buSzPts val="3300"/>
              <a:buFont typeface="Arial"/>
              <a:buNone/>
              <a:defRPr b="1" i="0">
                <a:solidFill>
                  <a:srgbClr val="C8202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i="0" sz="1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7" name="Google Shape;37;p5"/>
          <p:cNvSpPr txBox="1"/>
          <p:nvPr>
            <p:ph idx="2" type="body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 sz="1800"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 sz="1500"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0" i="0" sz="1100"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0" i="0" sz="1100"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3" type="body"/>
          </p:nvPr>
        </p:nvSpPr>
        <p:spPr>
          <a:xfrm>
            <a:off x="4629151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i="0" sz="1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9" name="Google Shape;39;p5"/>
          <p:cNvSpPr txBox="1"/>
          <p:nvPr>
            <p:ph idx="4" type="body"/>
          </p:nvPr>
        </p:nvSpPr>
        <p:spPr>
          <a:xfrm>
            <a:off x="4629151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 sz="1800"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 sz="1500"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0" i="0" sz="1100"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0" i="0" sz="1100"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0" type="dt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1" type="ftr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shape&#10;&#10;Description automatically generated" id="44" name="Google Shape;44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"/>
          <p:cNvSpPr txBox="1"/>
          <p:nvPr>
            <p:ph idx="10" type="dt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1" type="ftr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Shape&#10;&#10;Description automatically generated with medium confidence" id="49" name="Google Shape;49;p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50" name="Google Shape;50;p7"/>
          <p:cNvSpPr txBox="1"/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b="1" i="0" sz="45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 sz="18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indent="-342900" lvl="1" marL="9144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nspe.org/resources/ethics/code-ethics" TargetMode="External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nspe.org/resources/ethics/code-ethics" TargetMode="External"/><Relationship Id="rId4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sddec24-06.sd.ece.iastate.edu/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/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Lightning Talks</a:t>
            </a:r>
            <a:endParaRPr sz="5200"/>
          </a:p>
        </p:txBody>
      </p:sp>
      <p:sp>
        <p:nvSpPr>
          <p:cNvPr id="64" name="Google Shape;64;p9"/>
          <p:cNvSpPr txBox="1"/>
          <p:nvPr/>
        </p:nvSpPr>
        <p:spPr>
          <a:xfrm>
            <a:off x="311700" y="2797175"/>
            <a:ext cx="8520600" cy="9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</a:rPr>
              <a:t>Week </a:t>
            </a:r>
            <a:r>
              <a:rPr lang="en" sz="3600"/>
              <a:t>7</a:t>
            </a:r>
            <a:r>
              <a:rPr lang="en" sz="3600">
                <a:solidFill>
                  <a:srgbClr val="000000"/>
                </a:solidFill>
              </a:rPr>
              <a:t>: </a:t>
            </a:r>
            <a:r>
              <a:rPr lang="en" sz="3600"/>
              <a:t>Ethics and Professional </a:t>
            </a:r>
            <a:r>
              <a:rPr lang="en" sz="3600"/>
              <a:t>Responsibility</a:t>
            </a:r>
            <a:endParaRPr sz="3600"/>
          </a:p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Communication Honesty (continued)</a:t>
            </a:r>
            <a:endParaRPr/>
          </a:p>
        </p:txBody>
      </p:sp>
      <p:sp>
        <p:nvSpPr>
          <p:cNvPr id="141" name="Google Shape;141;p18"/>
          <p:cNvSpPr txBox="1"/>
          <p:nvPr>
            <p:ph idx="1" type="body"/>
          </p:nvPr>
        </p:nvSpPr>
        <p:spPr>
          <a:xfrm>
            <a:off x="226775" y="1289125"/>
            <a:ext cx="42846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Team’s approach to communication honesty: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Team meetings</a:t>
            </a:r>
            <a:endParaRPr b="1"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Discuss project status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Work on project as a team or individually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Complete class assignments during and outside of class</a:t>
            </a:r>
            <a:endParaRPr sz="16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42" name="Google Shape;142;p18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3" name="Google Shape;14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4950" y="1460000"/>
            <a:ext cx="3750399" cy="25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8"/>
          <p:cNvSpPr txBox="1"/>
          <p:nvPr/>
        </p:nvSpPr>
        <p:spPr>
          <a:xfrm>
            <a:off x="5421450" y="4280025"/>
            <a:ext cx="215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800"/>
              <a:t>ISU Parks Library </a:t>
            </a:r>
            <a:endParaRPr b="1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Communication Honesty (continued)</a:t>
            </a:r>
            <a:endParaRPr/>
          </a:p>
        </p:txBody>
      </p:sp>
      <p:sp>
        <p:nvSpPr>
          <p:cNvPr id="150" name="Google Shape;150;p1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Upholding ethical and professional responsibilities for communication honesty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Team members report project work with each other, the client, and advisor in accordance with the 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NSPE Code of Ethics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Work is reported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Truthfully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Understandable</a:t>
            </a:r>
            <a:r>
              <a:rPr lang="en" sz="1600"/>
              <a:t> to client, advisor, and team members</a:t>
            </a:r>
            <a:endParaRPr sz="1600"/>
          </a:p>
        </p:txBody>
      </p:sp>
      <p:sp>
        <p:nvSpPr>
          <p:cNvPr id="151" name="Google Shape;151;p19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2" name="Google Shape;15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4475" y="3908825"/>
            <a:ext cx="3807274" cy="723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Competence</a:t>
            </a:r>
            <a:endParaRPr/>
          </a:p>
        </p:txBody>
      </p:sp>
      <p:sp>
        <p:nvSpPr>
          <p:cNvPr id="158" name="Google Shape;158;p20"/>
          <p:cNvSpPr txBox="1"/>
          <p:nvPr>
            <p:ph idx="1" type="body"/>
          </p:nvPr>
        </p:nvSpPr>
        <p:spPr>
          <a:xfrm>
            <a:off x="279075" y="1419175"/>
            <a:ext cx="3978600" cy="3394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Why work competence is relevant to the project?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Delivering a quality product in a timely manner 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Need relevant skills to deliver a functioning product according to the requirements &amp; specifications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Example: meeting lightning conditions  </a:t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59" name="Google Shape;159;p20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0" name="Google Shape;160;p20"/>
          <p:cNvPicPr preferRelativeResize="0"/>
          <p:nvPr/>
        </p:nvPicPr>
        <p:blipFill rotWithShape="1">
          <a:blip r:embed="rId3">
            <a:alphaModFix/>
          </a:blip>
          <a:srcRect b="1525" l="1346" r="1092" t="2551"/>
          <a:stretch/>
        </p:blipFill>
        <p:spPr>
          <a:xfrm>
            <a:off x="4329950" y="1419187"/>
            <a:ext cx="4185401" cy="277545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1" name="Google Shape;161;p20"/>
          <p:cNvSpPr txBox="1"/>
          <p:nvPr/>
        </p:nvSpPr>
        <p:spPr>
          <a:xfrm>
            <a:off x="5096062" y="4345763"/>
            <a:ext cx="2653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800"/>
              <a:t>Project Lotus Blossom</a:t>
            </a:r>
            <a:endParaRPr b="1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Competence (continued)</a:t>
            </a:r>
            <a:endParaRPr/>
          </a:p>
        </p:txBody>
      </p:sp>
      <p:sp>
        <p:nvSpPr>
          <p:cNvPr id="167" name="Google Shape;167;p2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Team approach to work competence 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Client meetings</a:t>
            </a:r>
            <a:endParaRPr b="1"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Project block diagrams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Gantt chart for project workflow timeline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Integrating previous senior design project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Utilizing a higher quality image sensor</a:t>
            </a:r>
            <a:endParaRPr sz="1600"/>
          </a:p>
          <a:p>
            <a:pPr indent="-3302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IMX219 instead of OV5647 </a:t>
            </a:r>
            <a:endParaRPr sz="1600"/>
          </a:p>
          <a:p>
            <a:pPr indent="-3302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image sensor </a:t>
            </a:r>
            <a:endParaRPr sz="16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1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9" name="Google Shape;16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6675" y="1369225"/>
            <a:ext cx="2788674" cy="2489229"/>
          </a:xfrm>
          <a:prstGeom prst="rect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0" name="Google Shape;170;p21"/>
          <p:cNvSpPr txBox="1"/>
          <p:nvPr/>
        </p:nvSpPr>
        <p:spPr>
          <a:xfrm>
            <a:off x="5870000" y="4046025"/>
            <a:ext cx="2502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</a:rPr>
              <a:t>IMX219 Image Sensor</a:t>
            </a:r>
            <a:endParaRPr b="1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Competence (continued)</a:t>
            </a:r>
            <a:endParaRPr/>
          </a:p>
        </p:txBody>
      </p:sp>
      <p:sp>
        <p:nvSpPr>
          <p:cNvPr id="176" name="Google Shape;176;p22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Team approach to work competence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Advisor meetings</a:t>
            </a:r>
            <a:endParaRPr b="1"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Monitor team project status 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Suggest ways of improving project efficiency </a:t>
            </a:r>
            <a:endParaRPr sz="1600"/>
          </a:p>
          <a:p>
            <a:pPr indent="-3302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Building a Linux image from scratch</a:t>
            </a:r>
            <a:endParaRPr sz="1600"/>
          </a:p>
          <a:p>
            <a:pPr indent="-3302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Utilize Vivado and ILA (Integrated Logic Analyzer) to debug</a:t>
            </a:r>
            <a:endParaRPr sz="16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77" name="Google Shape;177;p22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920" y="3638425"/>
            <a:ext cx="3046165" cy="9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Competence (continued)</a:t>
            </a:r>
            <a:endParaRPr/>
          </a:p>
        </p:txBody>
      </p:sp>
      <p:sp>
        <p:nvSpPr>
          <p:cNvPr id="184" name="Google Shape;184;p2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Team approach to work competence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Team meetings</a:t>
            </a:r>
            <a:endParaRPr b="1"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Individual research on specific subsystems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Presentations for group members to see how the pipeline works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Research into existing PYNQ video pipeline documentation online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Discuss findings with all team members</a:t>
            </a:r>
            <a:endParaRPr sz="16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85" name="Google Shape;185;p23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6" name="Google Shape;186;p23"/>
          <p:cNvPicPr preferRelativeResize="0"/>
          <p:nvPr/>
        </p:nvPicPr>
        <p:blipFill rotWithShape="1">
          <a:blip r:embed="rId3">
            <a:alphaModFix/>
          </a:blip>
          <a:srcRect b="27924" l="12985" r="9578" t="17406"/>
          <a:stretch/>
        </p:blipFill>
        <p:spPr>
          <a:xfrm>
            <a:off x="3159693" y="3638425"/>
            <a:ext cx="2824610" cy="9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Competence (continued)</a:t>
            </a:r>
            <a:endParaRPr/>
          </a:p>
        </p:txBody>
      </p:sp>
      <p:sp>
        <p:nvSpPr>
          <p:cNvPr id="192" name="Google Shape;192;p2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Upholding ethical and professional responsibilities for work competence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Team will modify its work competence approach to ensure the product is completed in a timely manner and of a reasonable quality </a:t>
            </a:r>
            <a:r>
              <a:rPr lang="en" sz="1600"/>
              <a:t>in accordance with the 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NSPE Code of Ethics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The team does not have years of hardware design experience working with FPGAs</a:t>
            </a:r>
            <a:r>
              <a:rPr lang="en" sz="1600"/>
              <a:t> </a:t>
            </a:r>
            <a:endParaRPr sz="16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93" name="Google Shape;193;p24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8363" y="3799450"/>
            <a:ext cx="3807274" cy="723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Competence (continued)</a:t>
            </a:r>
            <a:endParaRPr/>
          </a:p>
        </p:txBody>
      </p:sp>
      <p:sp>
        <p:nvSpPr>
          <p:cNvPr id="200" name="Google Shape;200;p25"/>
          <p:cNvSpPr txBox="1"/>
          <p:nvPr>
            <p:ph idx="1" type="body"/>
          </p:nvPr>
        </p:nvSpPr>
        <p:spPr>
          <a:xfrm>
            <a:off x="148175" y="1385975"/>
            <a:ext cx="56808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To ensure project is complete on schedule, the team will:</a:t>
            </a:r>
            <a:endParaRPr sz="1600"/>
          </a:p>
          <a:p>
            <a:pPr indent="-3302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Consult ECpE faculty for technical guidance</a:t>
            </a:r>
            <a:endParaRPr sz="1600"/>
          </a:p>
          <a:p>
            <a:pPr indent="-3302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Keep project documentation for use after the summer</a:t>
            </a:r>
            <a:endParaRPr sz="1600"/>
          </a:p>
          <a:p>
            <a:pPr indent="-3302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Ask client and advisor for feedback</a:t>
            </a:r>
            <a:endParaRPr sz="16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01" name="Google Shape;201;p25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2" name="Google Shape;20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5600" y="1385970"/>
            <a:ext cx="2529750" cy="252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6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Ethical Issue Uncertainties</a:t>
            </a:r>
            <a:endParaRPr/>
          </a:p>
        </p:txBody>
      </p:sp>
      <p:sp>
        <p:nvSpPr>
          <p:cNvPr id="208" name="Google Shape;208;p2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Ethical issue uncertainties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Sustainability:</a:t>
            </a:r>
            <a:r>
              <a:rPr lang="en" sz="1600"/>
              <a:t> how does this project relate to sustainability and protecting natural resources locally and globally?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b="1" lang="en" sz="1600"/>
              <a:t>Power consumption:</a:t>
            </a:r>
            <a:r>
              <a:rPr lang="en" sz="1600"/>
              <a:t> Ultra-96 heating environment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b="1" lang="en" sz="1600"/>
              <a:t>Data usage:</a:t>
            </a:r>
            <a:r>
              <a:rPr lang="en" sz="1600"/>
              <a:t> memory usage</a:t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09" name="Google Shape;209;p26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0" name="Google Shape;21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" y="3422400"/>
            <a:ext cx="7886700" cy="762479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1" name="Google Shape;211;p26"/>
          <p:cNvSpPr txBox="1"/>
          <p:nvPr/>
        </p:nvSpPr>
        <p:spPr>
          <a:xfrm>
            <a:off x="2808150" y="4358725"/>
            <a:ext cx="3527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800"/>
              <a:t>NSPE Sustainability Definition</a:t>
            </a:r>
            <a:endParaRPr b="1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Information</a:t>
            </a:r>
            <a:endParaRPr/>
          </a:p>
        </p:txBody>
      </p:sp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●"/>
            </a:pPr>
            <a:r>
              <a:rPr b="1" lang="en" sz="1800"/>
              <a:t>Project ID:</a:t>
            </a:r>
            <a:r>
              <a:rPr lang="en" sz="1800"/>
              <a:t> ssddec24-proj006</a:t>
            </a:r>
            <a:endParaRPr sz="1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●"/>
            </a:pPr>
            <a:r>
              <a:rPr b="1" lang="en" sz="1800" u="sng">
                <a:solidFill>
                  <a:schemeClr val="hlink"/>
                </a:solidFill>
                <a:hlinkClick r:id="rId3"/>
              </a:rPr>
              <a:t>Senior Design Website</a:t>
            </a:r>
            <a:endParaRPr b="1" sz="1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●"/>
            </a:pPr>
            <a:r>
              <a:rPr b="1" lang="en" sz="1800"/>
              <a:t>Team members:</a:t>
            </a:r>
            <a:r>
              <a:rPr lang="en" sz="1800"/>
              <a:t> </a:t>
            </a:r>
            <a:endParaRPr sz="1800"/>
          </a:p>
          <a:p>
            <a:pPr indent="-310832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77777"/>
              <a:buChar char="○"/>
            </a:pPr>
            <a:r>
              <a:rPr lang="en" sz="1800"/>
              <a:t>Deniz Tazegul</a:t>
            </a:r>
            <a:endParaRPr/>
          </a:p>
          <a:p>
            <a:pPr indent="-310832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77777"/>
              <a:buChar char="○"/>
            </a:pPr>
            <a:r>
              <a:rPr lang="en" sz="1800"/>
              <a:t>Liam Janda</a:t>
            </a:r>
            <a:endParaRPr/>
          </a:p>
          <a:p>
            <a:pPr indent="-310832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77777"/>
              <a:buChar char="○"/>
            </a:pPr>
            <a:r>
              <a:rPr lang="en" sz="1800"/>
              <a:t>Taylor Johnson</a:t>
            </a:r>
            <a:endParaRPr/>
          </a:p>
          <a:p>
            <a:pPr indent="-310832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77777"/>
              <a:buChar char="○"/>
            </a:pPr>
            <a:r>
              <a:rPr lang="en" sz="1800"/>
              <a:t>Ritwesh Kumar </a:t>
            </a:r>
            <a:endParaRPr sz="1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●"/>
            </a:pPr>
            <a:r>
              <a:rPr b="1" lang="en" sz="1800"/>
              <a:t>Client:</a:t>
            </a:r>
            <a:r>
              <a:rPr lang="en" sz="1800"/>
              <a:t> JR Spidell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b="1" lang="en" sz="1800"/>
              <a:t>Faculty Advisor</a:t>
            </a:r>
            <a:endParaRPr/>
          </a:p>
          <a:p>
            <a:pPr indent="-334327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/>
              <a:t>Dr. Phillip Jones</a:t>
            </a:r>
            <a:endParaRPr/>
          </a:p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3" name="Google Shape;73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3400" y="1690462"/>
            <a:ext cx="3296676" cy="265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300">
                <a:solidFill>
                  <a:srgbClr val="C8202F"/>
                </a:solidFill>
              </a:rPr>
              <a:t>Project Overview</a:t>
            </a:r>
            <a:endParaRPr b="1" sz="3300">
              <a:solidFill>
                <a:srgbClr val="C8202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000000"/>
                </a:solidFill>
              </a:rPr>
              <a:t> </a:t>
            </a:r>
            <a:endParaRPr sz="3300">
              <a:solidFill>
                <a:srgbClr val="000000"/>
              </a:solidFill>
            </a:endParaRPr>
          </a:p>
        </p:txBody>
      </p:sp>
      <p:sp>
        <p:nvSpPr>
          <p:cNvPr id="79" name="Google Shape;79;p11"/>
          <p:cNvSpPr txBox="1"/>
          <p:nvPr/>
        </p:nvSpPr>
        <p:spPr>
          <a:xfrm>
            <a:off x="311700" y="1554900"/>
            <a:ext cx="5941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/>
              <a:t>D</a:t>
            </a:r>
            <a:r>
              <a:rPr lang="en" sz="1600">
                <a:solidFill>
                  <a:srgbClr val="000000"/>
                </a:solidFill>
              </a:rPr>
              <a:t>eveloping a FPGA-based video pipeline 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MIPI-connected </a:t>
            </a:r>
            <a:r>
              <a:rPr lang="en" sz="1600"/>
              <a:t>“off the shelf”</a:t>
            </a:r>
            <a:r>
              <a:rPr lang="en" sz="1600">
                <a:solidFill>
                  <a:srgbClr val="000000"/>
                </a:solidFill>
              </a:rPr>
              <a:t> camera module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/>
              <a:t>V</a:t>
            </a:r>
            <a:r>
              <a:rPr lang="en" sz="1600">
                <a:solidFill>
                  <a:srgbClr val="000000"/>
                </a:solidFill>
              </a:rPr>
              <a:t>ideo monitor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/>
              <a:t>A</a:t>
            </a:r>
            <a:r>
              <a:rPr lang="en" sz="1600">
                <a:solidFill>
                  <a:srgbClr val="000000"/>
                </a:solidFill>
              </a:rPr>
              <a:t>ugmented video </a:t>
            </a:r>
            <a:r>
              <a:rPr lang="en" sz="1600"/>
              <a:t>→ </a:t>
            </a:r>
            <a:r>
              <a:rPr lang="en" sz="1600">
                <a:solidFill>
                  <a:srgbClr val="000000"/>
                </a:solidFill>
              </a:rPr>
              <a:t>active displayport cable </a:t>
            </a:r>
            <a:r>
              <a:rPr lang="en" sz="1600">
                <a:solidFill>
                  <a:schemeClr val="dk1"/>
                </a:solidFill>
              </a:rPr>
              <a:t>→ monitor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/>
              <a:t>S</a:t>
            </a:r>
            <a:r>
              <a:rPr lang="en" sz="1600">
                <a:solidFill>
                  <a:srgbClr val="000000"/>
                </a:solidFill>
              </a:rPr>
              <a:t>oftware executes in Linux </a:t>
            </a:r>
            <a:r>
              <a:rPr lang="en" sz="1600"/>
              <a:t>OS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STRETCH GOAL: </a:t>
            </a:r>
            <a:r>
              <a:rPr lang="en" sz="1600"/>
              <a:t>P</a:t>
            </a:r>
            <a:r>
              <a:rPr lang="en" sz="1600">
                <a:solidFill>
                  <a:srgbClr val="000000"/>
                </a:solidFill>
              </a:rPr>
              <a:t>ass</a:t>
            </a:r>
            <a:r>
              <a:rPr lang="en" sz="1600"/>
              <a:t> video</a:t>
            </a:r>
            <a:r>
              <a:rPr lang="en" sz="1600">
                <a:solidFill>
                  <a:srgbClr val="000000"/>
                </a:solidFill>
              </a:rPr>
              <a:t> </a:t>
            </a:r>
            <a:r>
              <a:rPr lang="en" sz="1600"/>
              <a:t>through a</a:t>
            </a:r>
            <a:r>
              <a:rPr lang="en" sz="1600">
                <a:solidFill>
                  <a:srgbClr val="000000"/>
                </a:solidFill>
              </a:rPr>
              <a:t> machine learning algorithm </a:t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80" name="Google Shape;8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5700" y="1772700"/>
            <a:ext cx="2291174" cy="2045150"/>
          </a:xfrm>
          <a:prstGeom prst="rect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1" name="Google Shape;81;p11"/>
          <p:cNvSpPr txBox="1"/>
          <p:nvPr>
            <p:ph idx="1" type="body"/>
          </p:nvPr>
        </p:nvSpPr>
        <p:spPr>
          <a:xfrm>
            <a:off x="6330288" y="3964075"/>
            <a:ext cx="2502000" cy="354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800"/>
              <a:t>IMX219 Image Sensor</a:t>
            </a:r>
            <a:endParaRPr b="1" sz="1800"/>
          </a:p>
        </p:txBody>
      </p: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2"/>
          <p:cNvSpPr txBox="1"/>
          <p:nvPr/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2"/>
          <p:cNvSpPr txBox="1"/>
          <p:nvPr/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C8202F"/>
                </a:solidFill>
              </a:rPr>
              <a:t>Vocabulary</a:t>
            </a:r>
            <a:endParaRPr b="1" sz="3300">
              <a:solidFill>
                <a:srgbClr val="C8202F"/>
              </a:solidFill>
            </a:endParaRPr>
          </a:p>
        </p:txBody>
      </p:sp>
      <p:sp>
        <p:nvSpPr>
          <p:cNvPr id="90" name="Google Shape;90;p12"/>
          <p:cNvSpPr txBox="1"/>
          <p:nvPr/>
        </p:nvSpPr>
        <p:spPr>
          <a:xfrm>
            <a:off x="283325" y="1441875"/>
            <a:ext cx="8290200" cy="37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b="1" lang="en">
                <a:solidFill>
                  <a:srgbClr val="000000"/>
                </a:solidFill>
              </a:rPr>
              <a:t>IMX219 image sensor:</a:t>
            </a:r>
            <a:r>
              <a:rPr lang="en">
                <a:solidFill>
                  <a:srgbClr val="000000"/>
                </a:solidFill>
              </a:rPr>
              <a:t> camera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b="1" lang="en">
                <a:solidFill>
                  <a:srgbClr val="000000"/>
                </a:solidFill>
              </a:rPr>
              <a:t>MIPI:</a:t>
            </a:r>
            <a:r>
              <a:rPr lang="en">
                <a:solidFill>
                  <a:srgbClr val="000000"/>
                </a:solidFill>
              </a:rPr>
              <a:t> mobile industry processor interface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b="1" lang="en"/>
              <a:t>CSI:</a:t>
            </a:r>
            <a:r>
              <a:rPr lang="en"/>
              <a:t> camera serial interface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b="1" lang="en">
                <a:solidFill>
                  <a:srgbClr val="000000"/>
                </a:solidFill>
              </a:rPr>
              <a:t>D-PHY:</a:t>
            </a:r>
            <a:r>
              <a:rPr lang="en">
                <a:solidFill>
                  <a:srgbClr val="000000"/>
                </a:solidFill>
              </a:rPr>
              <a:t> physical communication layer				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b="1" lang="en">
                <a:solidFill>
                  <a:srgbClr val="000000"/>
                </a:solidFill>
              </a:rPr>
              <a:t>VDMA:</a:t>
            </a:r>
            <a:r>
              <a:rPr lang="en">
                <a:solidFill>
                  <a:srgbClr val="000000"/>
                </a:solidFill>
              </a:rPr>
              <a:t> video direct memory access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b="1" lang="en">
                <a:solidFill>
                  <a:srgbClr val="000000"/>
                </a:solidFill>
              </a:rPr>
              <a:t>DDR:</a:t>
            </a:r>
            <a:r>
              <a:rPr lang="en">
                <a:solidFill>
                  <a:srgbClr val="000000"/>
                </a:solidFill>
              </a:rPr>
              <a:t> double data rate</a:t>
            </a:r>
            <a:r>
              <a:rPr lang="en"/>
              <a:t> (</a:t>
            </a:r>
            <a:r>
              <a:rPr lang="en">
                <a:solidFill>
                  <a:srgbClr val="000000"/>
                </a:solidFill>
              </a:rPr>
              <a:t>memory)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b="1" lang="en"/>
              <a:t>FPGA: </a:t>
            </a:r>
            <a:r>
              <a:rPr lang="en"/>
              <a:t>field programmable gate array 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b="1" lang="en">
                <a:solidFill>
                  <a:srgbClr val="000000"/>
                </a:solidFill>
              </a:rPr>
              <a:t>PYNQ: </a:t>
            </a:r>
            <a:r>
              <a:rPr lang="en" u="sng">
                <a:solidFill>
                  <a:srgbClr val="000000"/>
                </a:solidFill>
              </a:rPr>
              <a:t>p</a:t>
            </a:r>
            <a:r>
              <a:rPr lang="en">
                <a:solidFill>
                  <a:srgbClr val="000000"/>
                </a:solidFill>
              </a:rPr>
              <a:t>ython productivity for Z</a:t>
            </a:r>
            <a:r>
              <a:rPr lang="en" u="sng">
                <a:solidFill>
                  <a:srgbClr val="000000"/>
                </a:solidFill>
              </a:rPr>
              <a:t>ynq</a:t>
            </a:r>
            <a:r>
              <a:rPr lang="en">
                <a:solidFill>
                  <a:srgbClr val="000000"/>
                </a:solidFill>
              </a:rPr>
              <a:t> (python embedded systems developers)</a:t>
            </a:r>
            <a:endParaRPr/>
          </a:p>
        </p:txBody>
      </p:sp>
      <p:pic>
        <p:nvPicPr>
          <p:cNvPr id="91" name="Google Shape;91;p12"/>
          <p:cNvPicPr preferRelativeResize="0"/>
          <p:nvPr/>
        </p:nvPicPr>
        <p:blipFill rotWithShape="1">
          <a:blip r:embed="rId3">
            <a:alphaModFix/>
          </a:blip>
          <a:srcRect b="26128" l="13356" r="17044" t="43504"/>
          <a:stretch/>
        </p:blipFill>
        <p:spPr>
          <a:xfrm>
            <a:off x="5220650" y="1741500"/>
            <a:ext cx="3294849" cy="1909376"/>
          </a:xfrm>
          <a:prstGeom prst="rect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2" name="Google Shape;92;p12"/>
          <p:cNvSpPr txBox="1"/>
          <p:nvPr/>
        </p:nvSpPr>
        <p:spPr>
          <a:xfrm>
            <a:off x="5629675" y="3788688"/>
            <a:ext cx="2476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</a:rPr>
              <a:t>Ultra-96 FPGA Board</a:t>
            </a:r>
            <a:endParaRPr b="1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IDEALS Professional Responsibility</a:t>
            </a:r>
            <a:endParaRPr/>
          </a:p>
        </p:txBody>
      </p:sp>
      <p:sp>
        <p:nvSpPr>
          <p:cNvPr id="98" name="Google Shape;98;p13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9" name="Google Shape;9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9688" y="1385962"/>
            <a:ext cx="7264620" cy="326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Broader Context Considerations</a:t>
            </a:r>
            <a:endParaRPr/>
          </a:p>
        </p:txBody>
      </p:sp>
      <p:sp>
        <p:nvSpPr>
          <p:cNvPr id="105" name="Google Shape;105;p14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8592" y="1459575"/>
            <a:ext cx="7106806" cy="311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Communication Honesty</a:t>
            </a:r>
            <a:endParaRPr/>
          </a:p>
        </p:txBody>
      </p:sp>
      <p:sp>
        <p:nvSpPr>
          <p:cNvPr id="112" name="Google Shape;112;p15"/>
          <p:cNvSpPr txBox="1"/>
          <p:nvPr>
            <p:ph idx="1" type="body"/>
          </p:nvPr>
        </p:nvSpPr>
        <p:spPr>
          <a:xfrm>
            <a:off x="628650" y="1369225"/>
            <a:ext cx="32079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Why is communication honesty </a:t>
            </a:r>
            <a:r>
              <a:rPr lang="en" sz="1500"/>
              <a:t>relevant</a:t>
            </a:r>
            <a:r>
              <a:rPr lang="en" sz="1500"/>
              <a:t> to our project?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Effective communication between all team members, client, and faculty </a:t>
            </a:r>
            <a:r>
              <a:rPr lang="en" sz="1500"/>
              <a:t>advisor</a:t>
            </a:r>
            <a:r>
              <a:rPr lang="en" sz="1500"/>
              <a:t> is crucial for project success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Ensure we meet deadlines </a:t>
            </a:r>
            <a:endParaRPr sz="15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13" name="Google Shape;113;p15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4" name="Google Shape;11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0000" y="1369225"/>
            <a:ext cx="4275351" cy="2908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 txBox="1"/>
          <p:nvPr/>
        </p:nvSpPr>
        <p:spPr>
          <a:xfrm>
            <a:off x="4970225" y="4345750"/>
            <a:ext cx="2814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800"/>
              <a:t>Engineers Collaborating</a:t>
            </a:r>
            <a:endParaRPr b="1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Communication Honesty (continued)</a:t>
            </a:r>
            <a:endParaRPr/>
          </a:p>
        </p:txBody>
      </p:sp>
      <p:sp>
        <p:nvSpPr>
          <p:cNvPr id="121" name="Google Shape;121;p16"/>
          <p:cNvSpPr txBox="1"/>
          <p:nvPr>
            <p:ph idx="1" type="body"/>
          </p:nvPr>
        </p:nvSpPr>
        <p:spPr>
          <a:xfrm>
            <a:off x="628650" y="1369225"/>
            <a:ext cx="6558300" cy="3721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Team’s approach to communication honesty: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Meetings </a:t>
            </a:r>
            <a:endParaRPr b="1"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b="1" lang="en" sz="1600"/>
              <a:t>Client </a:t>
            </a:r>
            <a:endParaRPr b="1"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b="1" lang="en" sz="1600"/>
              <a:t>Advisor</a:t>
            </a:r>
            <a:endParaRPr b="1"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b="1" lang="en" sz="1600"/>
              <a:t>Team </a:t>
            </a:r>
            <a:endParaRPr b="1"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Content</a:t>
            </a:r>
            <a:endParaRPr b="1"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Project status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Ask/clarify questions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Receive feedback on past week accomplishments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Understanding of project’s hardware/software tools</a:t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22" name="Google Shape;122;p16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3" name="Google Shape;12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6171" y="1420447"/>
            <a:ext cx="1218101" cy="12181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6"/>
          <p:cNvSpPr txBox="1"/>
          <p:nvPr/>
        </p:nvSpPr>
        <p:spPr>
          <a:xfrm>
            <a:off x="7441468" y="2840663"/>
            <a:ext cx="1147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800"/>
              <a:t>Telegram</a:t>
            </a:r>
            <a:endParaRPr b="1" sz="1800"/>
          </a:p>
        </p:txBody>
      </p:sp>
      <p:pic>
        <p:nvPicPr>
          <p:cNvPr id="125" name="Google Shape;12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4525" y="2020495"/>
            <a:ext cx="2308626" cy="162325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6"/>
          <p:cNvSpPr txBox="1"/>
          <p:nvPr/>
        </p:nvSpPr>
        <p:spPr>
          <a:xfrm>
            <a:off x="5009563" y="3744913"/>
            <a:ext cx="1930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800"/>
              <a:t>ISU Durham Hall </a:t>
            </a:r>
            <a:endParaRPr b="1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Communication Honesty (continued)</a:t>
            </a:r>
            <a:endParaRPr/>
          </a:p>
        </p:txBody>
      </p:sp>
      <p:sp>
        <p:nvSpPr>
          <p:cNvPr id="132" name="Google Shape;132;p17"/>
          <p:cNvSpPr txBox="1"/>
          <p:nvPr>
            <p:ph idx="1" type="body"/>
          </p:nvPr>
        </p:nvSpPr>
        <p:spPr>
          <a:xfrm>
            <a:off x="263600" y="1369225"/>
            <a:ext cx="4572000" cy="3398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Team’s approach to communication honesty: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Advisor meetings</a:t>
            </a:r>
            <a:endParaRPr b="1"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Discuss project status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Ensure team is on schedule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Make sure team understands project hardware/software tools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Compile new questions to ask client for clarification</a:t>
            </a:r>
            <a:endParaRPr sz="16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33" name="Google Shape;133;p17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4" name="Google Shape;13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2850" y="1369225"/>
            <a:ext cx="3382501" cy="237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 txBox="1"/>
          <p:nvPr/>
        </p:nvSpPr>
        <p:spPr>
          <a:xfrm>
            <a:off x="5858700" y="3848713"/>
            <a:ext cx="1930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800"/>
              <a:t>ISU Durham Hall </a:t>
            </a:r>
            <a:endParaRPr b="1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 Template 3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